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ra@aero.iitkgp.ernet.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 </a:t>
            </a:r>
            <a:r>
              <a:rPr lang="en-US" dirty="0" smtClean="0"/>
              <a:t>51019: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Smart </a:t>
            </a:r>
            <a:r>
              <a:rPr lang="en-US" dirty="0" smtClean="0"/>
              <a:t>Structures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2390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Instructor: Mira </a:t>
            </a:r>
            <a:r>
              <a:rPr lang="en-US" dirty="0" err="1" smtClean="0"/>
              <a:t>Mitra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mira@aero.iitkgp.ernet.in</a:t>
            </a: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685800"/>
            <a:ext cx="7050534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6172200"/>
            <a:ext cx="239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telegraph.co.uk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16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900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b="1" dirty="0"/>
              <a:t>Platelet </a:t>
            </a:r>
            <a:r>
              <a:rPr lang="en-GB" sz="3200" b="1" dirty="0" err="1"/>
              <a:t>Technology</a:t>
            </a:r>
            <a:r>
              <a:rPr lang="en-GB" sz="3200" b="1" baseline="30000" dirty="0" err="1"/>
              <a:t>TM</a:t>
            </a:r>
            <a:endParaRPr lang="en-GB" sz="3200" b="1" baseline="30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838200"/>
            <a:ext cx="8112125" cy="2955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Brinker Technology Platelet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  <a:r>
              <a:rPr kumimoji="0" lang="en-GB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</a:t>
            </a:r>
            <a:endParaRPr kumimoji="0" lang="en-GB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particles released into pressurised pipe flow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particles encounter modified flow at a leak, fluid forces entrain them into the leak and hold them against the pipe wall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seals and marks the position of the leak for subsequent detection.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085"/>
            <a:ext cx="8763000" cy="243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4276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 smtClean="0"/>
              <a:t>(All figures courtesy of Brinker Technology)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715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80275" cy="1143000"/>
          </a:xfrm>
        </p:spPr>
        <p:txBody>
          <a:bodyPr/>
          <a:lstStyle/>
          <a:p>
            <a:pPr>
              <a:defRPr/>
            </a:pPr>
            <a:r>
              <a:rPr lang="en-US"/>
              <a:t>Biomimetics: Lotus effect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43000"/>
            <a:ext cx="5410200" cy="17526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efficient self-cleaning plant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mimicked in paints and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surface coatings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 cleaning in oil refineries (Norway)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lotu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0" y="2263775"/>
            <a:ext cx="3429000" cy="2286000"/>
          </a:xfrm>
          <a:prstGeom prst="rect">
            <a:avLst/>
          </a:prstGeom>
          <a:noFill/>
        </p:spPr>
      </p:pic>
      <p:pic>
        <p:nvPicPr>
          <p:cNvPr id="7" name="Picture 4" descr="lotu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0275" y="0"/>
            <a:ext cx="18637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lotu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49775"/>
            <a:ext cx="342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glatt_tropf_grau_ani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62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lotus_tropf_ani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00062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3406775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Smart Structures Theory --- I. Chopra &amp; J. </a:t>
            </a:r>
            <a:r>
              <a:rPr lang="en-US" sz="2800" i="1" dirty="0" err="1" smtClean="0"/>
              <a:t>Sirohi</a:t>
            </a:r>
            <a:r>
              <a:rPr lang="en-US" sz="2800" i="1" dirty="0" smtClean="0"/>
              <a:t>, Cambridge University Press, 2013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/>
              <a:t>Smart Structures - A. V. Srinivasan &amp; D. M McFarland</a:t>
            </a:r>
          </a:p>
          <a:p>
            <a:pPr marL="0" indent="0">
              <a:buNone/>
            </a:pPr>
            <a:r>
              <a:rPr lang="en-US" sz="2800" i="1" dirty="0" smtClean="0"/>
              <a:t>Cambridge University Press, 2001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Smart Material Systems --- D. J. Leo</a:t>
            </a:r>
          </a:p>
          <a:p>
            <a:pPr marL="0" indent="0">
              <a:buNone/>
            </a:pPr>
            <a:r>
              <a:rPr lang="en-US" sz="2800" i="1" dirty="0" smtClean="0"/>
              <a:t>Wiley, 2007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3826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Quizzes: Best two of three – 20 %</a:t>
            </a:r>
          </a:p>
          <a:p>
            <a:r>
              <a:rPr lang="en-US" dirty="0" smtClean="0"/>
              <a:t>Mid-sem. Exam - 20%</a:t>
            </a:r>
          </a:p>
          <a:p>
            <a:r>
              <a:rPr lang="en-US" dirty="0" smtClean="0"/>
              <a:t>Group Project - 20%</a:t>
            </a:r>
          </a:p>
          <a:p>
            <a:r>
              <a:rPr lang="en-US" dirty="0" smtClean="0"/>
              <a:t>End-sem. Exam – 40</a:t>
            </a:r>
            <a:r>
              <a:rPr lang="en-US" dirty="0" smtClean="0"/>
              <a:t>%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415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smart structures</a:t>
            </a:r>
          </a:p>
          <a:p>
            <a:r>
              <a:rPr lang="en-US" dirty="0" smtClean="0"/>
              <a:t>Introduction to smart materials</a:t>
            </a:r>
          </a:p>
          <a:p>
            <a:r>
              <a:rPr lang="en-US" dirty="0" smtClean="0"/>
              <a:t>Piezoelectric actuators &amp; sensors</a:t>
            </a:r>
          </a:p>
          <a:p>
            <a:pPr lvl="1"/>
            <a:r>
              <a:rPr lang="en-US" dirty="0" smtClean="0"/>
              <a:t>Fundamentals of piezoelectricity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 smtClean="0"/>
              <a:t>piezoceramic</a:t>
            </a:r>
            <a:r>
              <a:rPr lang="en-US" dirty="0" smtClean="0"/>
              <a:t> characteristics</a:t>
            </a:r>
          </a:p>
          <a:p>
            <a:pPr lvl="1"/>
            <a:r>
              <a:rPr lang="en-US" dirty="0" smtClean="0"/>
              <a:t>Electromechanical constitutive equations</a:t>
            </a:r>
          </a:p>
          <a:p>
            <a:pPr lvl="1"/>
            <a:r>
              <a:rPr lang="en-US" dirty="0" smtClean="0"/>
              <a:t>Modeling of piezoelectric actuators</a:t>
            </a:r>
          </a:p>
          <a:p>
            <a:pPr lvl="1"/>
            <a:r>
              <a:rPr lang="en-US" dirty="0" smtClean="0"/>
              <a:t>Modeling of piezoelectric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1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Shape Memory Alloys (SMA)</a:t>
            </a:r>
          </a:p>
          <a:p>
            <a:pPr lvl="1"/>
            <a:r>
              <a:rPr lang="en-US" dirty="0" smtClean="0"/>
              <a:t>Fundamentals of shape memory behavior</a:t>
            </a:r>
          </a:p>
          <a:p>
            <a:pPr lvl="1"/>
            <a:r>
              <a:rPr lang="en-US" dirty="0" smtClean="0"/>
              <a:t>Constitutive modeling</a:t>
            </a:r>
          </a:p>
          <a:p>
            <a:pPr lvl="1"/>
            <a:r>
              <a:rPr lang="en-US" dirty="0" smtClean="0"/>
              <a:t>Actuation models of SMA</a:t>
            </a:r>
          </a:p>
          <a:p>
            <a:pPr lvl="1"/>
            <a:r>
              <a:rPr lang="en-US" dirty="0" smtClean="0"/>
              <a:t>Electrical activation of SMA</a:t>
            </a:r>
            <a:endParaRPr lang="en-US" dirty="0"/>
          </a:p>
          <a:p>
            <a:pPr lvl="0"/>
            <a:r>
              <a:rPr lang="en-US" sz="2800" dirty="0" err="1" smtClean="0">
                <a:solidFill>
                  <a:prstClr val="black"/>
                </a:solidFill>
              </a:rPr>
              <a:t>Electrorheological</a:t>
            </a:r>
            <a:r>
              <a:rPr lang="en-US" sz="2800" dirty="0" smtClean="0">
                <a:solidFill>
                  <a:prstClr val="black"/>
                </a:solidFill>
              </a:rPr>
              <a:t> (ER) &amp; </a:t>
            </a:r>
            <a:r>
              <a:rPr lang="en-US" sz="2800" dirty="0" err="1" smtClean="0">
                <a:solidFill>
                  <a:prstClr val="black"/>
                </a:solidFill>
              </a:rPr>
              <a:t>Magnetorheological</a:t>
            </a:r>
            <a:r>
              <a:rPr lang="en-US" sz="2800" dirty="0" smtClean="0">
                <a:solidFill>
                  <a:prstClr val="black"/>
                </a:solidFill>
              </a:rPr>
              <a:t> (MR) Fluids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Fundamental composition &amp; behavior of ER/MR fluids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Modeling of ER/MR fluid behavior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Modeling of ER/MR fluid damper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472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r>
              <a:rPr lang="en-US" dirty="0" smtClean="0"/>
              <a:t>Applications of smart structures</a:t>
            </a:r>
          </a:p>
          <a:p>
            <a:pPr lvl="1"/>
            <a:r>
              <a:rPr lang="en-US" dirty="0" smtClean="0"/>
              <a:t>Vibration control</a:t>
            </a:r>
          </a:p>
          <a:p>
            <a:pPr lvl="1"/>
            <a:r>
              <a:rPr lang="en-US" dirty="0" smtClean="0"/>
              <a:t>Structural Health Monitoring</a:t>
            </a:r>
          </a:p>
          <a:p>
            <a:pPr lvl="1"/>
            <a:r>
              <a:rPr lang="en-US" dirty="0" smtClean="0"/>
              <a:t>Energy Harvesting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Project presentation by students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10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“Smart” system?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24400" y="1066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2285" y="1521331"/>
            <a:ext cx="6579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(intelligent, adaptive, active, sensory)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9450" y="2209800"/>
            <a:ext cx="8789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Twentieth century definition:</a:t>
            </a:r>
          </a:p>
          <a:p>
            <a:r>
              <a:rPr lang="en-US" sz="2400" dirty="0" smtClean="0"/>
              <a:t>A system with the capability to adapt their characteristics/behavior</a:t>
            </a:r>
          </a:p>
          <a:p>
            <a:r>
              <a:rPr lang="en-US" sz="2400" dirty="0" smtClean="0"/>
              <a:t>as required, monitor their health condition, perform self-diagnosis &amp;</a:t>
            </a:r>
          </a:p>
          <a:p>
            <a:r>
              <a:rPr lang="en-US" sz="2400" dirty="0" smtClean="0"/>
              <a:t>self-repair.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Twenty first century definition:</a:t>
            </a:r>
          </a:p>
          <a:p>
            <a:r>
              <a:rPr lang="en-US" sz="2400" dirty="0" smtClean="0"/>
              <a:t>Materials with extraordinary/multi functionalities (synthesized at the atomic &amp; molecular level, </a:t>
            </a:r>
            <a:r>
              <a:rPr lang="en-US" sz="2400" dirty="0" err="1" smtClean="0"/>
              <a:t>nano</a:t>
            </a:r>
            <a:r>
              <a:rPr lang="en-US" sz="2400" dirty="0" smtClean="0"/>
              <a:t>-structured materials, through smart</a:t>
            </a:r>
          </a:p>
          <a:p>
            <a:r>
              <a:rPr lang="en-US" sz="2400" dirty="0" smtClean="0"/>
              <a:t>designs)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Underlying inspiration and goal:</a:t>
            </a:r>
          </a:p>
          <a:p>
            <a:r>
              <a:rPr lang="en-US" sz="2400" i="1" dirty="0" smtClean="0"/>
              <a:t>Bio-mimetic systems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35157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868362"/>
          </a:xfrm>
        </p:spPr>
        <p:txBody>
          <a:bodyPr/>
          <a:lstStyle/>
          <a:p>
            <a:r>
              <a:rPr lang="en-US" dirty="0" smtClean="0"/>
              <a:t>Smart Band-Aid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43000"/>
            <a:ext cx="5105400" cy="3742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43589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vOT5777b7ad"/>
              </a:rPr>
              <a:t>Multifunctional wearable devices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vOT5777b7ad"/>
              </a:rPr>
              <a:t>diagnosis 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vOT5777b7ad"/>
              </a:rPr>
              <a:t>therapy of movement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vOT5777b7ad"/>
              </a:rPr>
              <a:t>disorders, Nature Nanotechnology, March 2014, Son et al.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1687" y="1320863"/>
            <a:ext cx="3369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Nanoscale membranes embedded </a:t>
            </a:r>
            <a:endParaRPr lang="en-US" sz="2400" dirty="0" smtClean="0"/>
          </a:p>
          <a:p>
            <a:r>
              <a:rPr lang="en-US" sz="2400" dirty="0" smtClean="0"/>
              <a:t>into </a:t>
            </a:r>
            <a:r>
              <a:rPr lang="en-US" sz="2400" dirty="0"/>
              <a:t>a stretchable, sticky fabric can </a:t>
            </a:r>
            <a:r>
              <a:rPr lang="en-US" sz="2400" dirty="0" smtClean="0"/>
              <a:t>detect </a:t>
            </a:r>
            <a:r>
              <a:rPr lang="en-US" sz="2400" dirty="0"/>
              <a:t>tiny movements, deliver </a:t>
            </a:r>
            <a:r>
              <a:rPr lang="en-US" sz="2400" dirty="0" smtClean="0"/>
              <a:t>drugs </a:t>
            </a:r>
            <a:r>
              <a:rPr lang="en-US" sz="2400" dirty="0"/>
              <a:t>and store all the necessary </a:t>
            </a:r>
            <a:r>
              <a:rPr lang="en-US" sz="2400" dirty="0" smtClean="0"/>
              <a:t>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173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pPr algn="l"/>
            <a:r>
              <a:rPr lang="en-US" dirty="0" smtClean="0"/>
              <a:t>Smart Fabric/E-textile</a:t>
            </a:r>
            <a:endParaRPr lang="en-US" dirty="0"/>
          </a:p>
        </p:txBody>
      </p:sp>
      <p:pic>
        <p:nvPicPr>
          <p:cNvPr id="3" name="Picture 2" descr="smartfab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762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239" y="1666118"/>
            <a:ext cx="4808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3200" dirty="0" smtClean="0">
                <a:solidFill>
                  <a:prstClr val="black"/>
                </a:solidFill>
              </a:rPr>
              <a:t>	adapts </a:t>
            </a:r>
            <a:r>
              <a:rPr lang="en-GB" sz="3200" dirty="0">
                <a:solidFill>
                  <a:prstClr val="black"/>
                </a:solidFill>
              </a:rPr>
              <a:t>to </a:t>
            </a:r>
            <a:r>
              <a:rPr lang="en-GB" sz="3200" dirty="0" smtClean="0">
                <a:solidFill>
                  <a:prstClr val="black"/>
                </a:solidFill>
              </a:rPr>
              <a:t>changing temperature</a:t>
            </a:r>
            <a:r>
              <a:rPr lang="en-GB" sz="3200" dirty="0">
                <a:solidFill>
                  <a:prstClr val="black"/>
                </a:solidFill>
              </a:rPr>
              <a:t/>
            </a:r>
            <a:br>
              <a:rPr lang="en-GB" sz="3200" dirty="0">
                <a:solidFill>
                  <a:prstClr val="black"/>
                </a:solidFill>
              </a:rPr>
            </a:br>
            <a:r>
              <a:rPr lang="en-GB" sz="3200" dirty="0">
                <a:solidFill>
                  <a:prstClr val="black"/>
                </a:solidFill>
              </a:rPr>
              <a:t>by opening when warm or shutting tight if cold</a:t>
            </a:r>
          </a:p>
        </p:txBody>
      </p:sp>
      <p:sp>
        <p:nvSpPr>
          <p:cNvPr id="6" name="AutoShape 2" descr="http://arabiangazette.com/wp-content/uploads/2011/12/self-cleaning-fabr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0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376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AE 51019:  Smart Structures</vt:lpstr>
      <vt:lpstr>Textbooks</vt:lpstr>
      <vt:lpstr>Evaluation Policy</vt:lpstr>
      <vt:lpstr>Content</vt:lpstr>
      <vt:lpstr>Slide 5</vt:lpstr>
      <vt:lpstr>Slide 6</vt:lpstr>
      <vt:lpstr>What is a “Smart” system?</vt:lpstr>
      <vt:lpstr>Smart Band-Aid</vt:lpstr>
      <vt:lpstr>Smart Fabric/E-textile</vt:lpstr>
      <vt:lpstr>Slide 10</vt:lpstr>
      <vt:lpstr>Platelet TechnologyTM</vt:lpstr>
      <vt:lpstr>Biomimetics: Lotus effect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 402:  Smart Materials &amp; Structures</dc:title>
  <dc:creator>admin</dc:creator>
  <cp:lastModifiedBy>Aerospace--09</cp:lastModifiedBy>
  <cp:revision>54</cp:revision>
  <dcterms:created xsi:type="dcterms:W3CDTF">2006-08-16T00:00:00Z</dcterms:created>
  <dcterms:modified xsi:type="dcterms:W3CDTF">2017-07-20T14:24:15Z</dcterms:modified>
</cp:coreProperties>
</file>