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6" r:id="rId17"/>
    <p:sldId id="272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-9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263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250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239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9148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344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9841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94337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91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56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521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FA5F-E09B-407E-8ECA-45CE39CF9F0B}" type="datetimeFigureOut">
              <a:rPr lang="en-US" smtClean="0"/>
              <a:pPr/>
              <a:t>7/20/2017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B748F-99C1-4987-8B74-16FEAB173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8229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Structures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13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521657" cy="56292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Shape Control of Engine Inlet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7" y="1420415"/>
            <a:ext cx="4027374" cy="51851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2878" y="1420415"/>
            <a:ext cx="607409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inlet geometry cannot provide the best performance</a:t>
            </a:r>
          </a:p>
          <a:p>
            <a:r>
              <a:rPr lang="en-US" dirty="0" smtClean="0"/>
              <a:t>under all flight condition</a:t>
            </a:r>
          </a:p>
          <a:p>
            <a:endParaRPr lang="en-US" dirty="0"/>
          </a:p>
          <a:p>
            <a:r>
              <a:rPr lang="en-US" dirty="0" smtClean="0"/>
              <a:t>A full scale adaptive inlet of an F-15 Eagle aircraft was built</a:t>
            </a:r>
          </a:p>
          <a:p>
            <a:r>
              <a:rPr lang="en-US" dirty="0" smtClean="0"/>
              <a:t>Using SMA actuators </a:t>
            </a:r>
          </a:p>
          <a:p>
            <a:endParaRPr lang="en-US" dirty="0"/>
          </a:p>
          <a:p>
            <a:r>
              <a:rPr lang="en-US" dirty="0" smtClean="0"/>
              <a:t>The concept was flight tested over a range of Mach numbers</a:t>
            </a:r>
          </a:p>
          <a:p>
            <a:endParaRPr lang="en-US" dirty="0"/>
          </a:p>
          <a:p>
            <a:r>
              <a:rPr lang="en-US" dirty="0" smtClean="0"/>
              <a:t>Two wind tunnel test at NASA Langley 16ft TDT, demonstrated</a:t>
            </a:r>
          </a:p>
          <a:p>
            <a:r>
              <a:rPr lang="en-US" dirty="0" smtClean="0"/>
              <a:t>the desired two-way control of the inlet cowl and lower lip</a:t>
            </a:r>
          </a:p>
          <a:p>
            <a:endParaRPr lang="en-US" dirty="0"/>
          </a:p>
          <a:p>
            <a:r>
              <a:rPr lang="en-US" dirty="0" smtClean="0"/>
              <a:t>It took 30 seconds to move the cowl by 9 degrees.</a:t>
            </a:r>
          </a:p>
          <a:p>
            <a:endParaRPr lang="en-US" dirty="0"/>
          </a:p>
          <a:p>
            <a:r>
              <a:rPr lang="en-US" dirty="0" smtClean="0"/>
              <a:t>Uniformity of temperature among wires and cooling time were</a:t>
            </a:r>
          </a:p>
          <a:p>
            <a:r>
              <a:rPr lang="en-US" dirty="0" smtClean="0"/>
              <a:t>major concerns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22878" y="6037729"/>
            <a:ext cx="5235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Aerospace Applications of Shape Memory Alloys, </a:t>
            </a:r>
          </a:p>
          <a:p>
            <a:r>
              <a:rPr lang="en-US" dirty="0" err="1" smtClean="0"/>
              <a:t>Hartl</a:t>
            </a:r>
            <a:r>
              <a:rPr lang="en-US" dirty="0" smtClean="0"/>
              <a:t> &amp; </a:t>
            </a:r>
            <a:r>
              <a:rPr lang="en-US" dirty="0" err="1" smtClean="0"/>
              <a:t>Lagoudas</a:t>
            </a:r>
            <a:r>
              <a:rPr lang="en-US" dirty="0" smtClean="0"/>
              <a:t> , Jl. of Aerospace Engineering,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4116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47" y="215000"/>
            <a:ext cx="6395113" cy="863174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EAP activated airship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636" y="1318714"/>
            <a:ext cx="5975518" cy="33351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374340" y="1757908"/>
            <a:ext cx="32436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Specifications</a:t>
            </a:r>
          </a:p>
          <a:p>
            <a:r>
              <a:rPr lang="en-US" sz="2400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Length 6 m</a:t>
            </a:r>
          </a:p>
          <a:p>
            <a:r>
              <a:rPr lang="en-US" sz="2400" dirty="0">
                <a:solidFill>
                  <a:srgbClr val="FF0000"/>
                </a:solidFill>
                <a:latin typeface="ArialMT"/>
              </a:rPr>
              <a:t>• </a:t>
            </a:r>
            <a:r>
              <a:rPr lang="en-US" sz="2400" dirty="0">
                <a:solidFill>
                  <a:srgbClr val="000000"/>
                </a:solidFill>
                <a:latin typeface="ArialMT"/>
              </a:rPr>
              <a:t>Velocity 1 m/s</a:t>
            </a:r>
          </a:p>
          <a:p>
            <a:r>
              <a:rPr lang="en-US" sz="2400" dirty="0">
                <a:solidFill>
                  <a:srgbClr val="000000"/>
                </a:solidFill>
                <a:latin typeface="ArialMT"/>
              </a:rPr>
              <a:t>→ Deflection angle up to 30º</a:t>
            </a:r>
          </a:p>
          <a:p>
            <a:r>
              <a:rPr lang="en-US" sz="2400" dirty="0">
                <a:solidFill>
                  <a:srgbClr val="000000"/>
                </a:solidFill>
                <a:latin typeface="ArialMT"/>
              </a:rPr>
              <a:t>→ Strain up to 15 %</a:t>
            </a:r>
          </a:p>
          <a:p>
            <a:r>
              <a:rPr lang="en-US" sz="2400" dirty="0">
                <a:solidFill>
                  <a:srgbClr val="000000"/>
                </a:solidFill>
                <a:latin typeface="ArialMT"/>
              </a:rPr>
              <a:t>→ Frequency 0.2 Hz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704636" y="5091204"/>
            <a:ext cx="7000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Fish-like propulsion of an airship </a:t>
            </a:r>
            <a:r>
              <a:rPr lang="en-US" dirty="0" smtClean="0"/>
              <a:t>based </a:t>
            </a:r>
            <a:r>
              <a:rPr lang="en-US" dirty="0"/>
              <a:t>on electro-active polymers</a:t>
            </a:r>
          </a:p>
          <a:p>
            <a:r>
              <a:rPr lang="en-US" dirty="0" smtClean="0"/>
              <a:t>C. </a:t>
            </a:r>
            <a:r>
              <a:rPr lang="en-US" dirty="0" err="1" smtClean="0"/>
              <a:t>Jordi</a:t>
            </a:r>
            <a:r>
              <a:rPr lang="en-US" dirty="0" smtClean="0"/>
              <a:t>, E. Fink,</a:t>
            </a:r>
            <a:r>
              <a:rPr lang="en-US" dirty="0"/>
              <a:t> </a:t>
            </a:r>
            <a:r>
              <a:rPr lang="en-US" dirty="0" smtClean="0"/>
              <a:t>S. Michel and P. </a:t>
            </a:r>
            <a:r>
              <a:rPr lang="en-US" dirty="0" err="1" smtClean="0"/>
              <a:t>Ermanni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9235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Materials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6204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67000" y="304800"/>
            <a:ext cx="6705600" cy="715962"/>
          </a:xfrm>
        </p:spPr>
        <p:txBody>
          <a:bodyPr>
            <a:normAutofit/>
          </a:bodyPr>
          <a:lstStyle/>
          <a:p>
            <a:r>
              <a:rPr lang="en-US" dirty="0" smtClean="0"/>
              <a:t>Smart Materials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1371600"/>
            <a:ext cx="1718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Definition:</a:t>
            </a:r>
            <a:endParaRPr lang="en-IN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1770" y="2057400"/>
            <a:ext cx="8232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smart materials can be described as a material that has a useful response</a:t>
            </a:r>
          </a:p>
          <a:p>
            <a:r>
              <a:rPr lang="en-US" dirty="0"/>
              <a:t>to external influences or stimuli and usually convert energy between multiple physical</a:t>
            </a:r>
          </a:p>
          <a:p>
            <a:r>
              <a:rPr lang="en-US" dirty="0"/>
              <a:t>domains 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828801" y="3124200"/>
            <a:ext cx="6316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Coupling effects (in context of smart materials):</a:t>
            </a:r>
          </a:p>
          <a:p>
            <a:r>
              <a:rPr lang="en-US" dirty="0"/>
              <a:t>Change in one physical causes change in another physical domain</a:t>
            </a:r>
          </a:p>
          <a:p>
            <a:endParaRPr lang="en-IN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3810001"/>
            <a:ext cx="1362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Examples</a:t>
            </a:r>
            <a:endParaRPr lang="en-I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057401" y="4267201"/>
            <a:ext cx="8217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Thermo-mechanical coupling: </a:t>
            </a:r>
            <a:r>
              <a:rPr lang="en-US" dirty="0"/>
              <a:t>Change in temperature results in change in mechanical </a:t>
            </a:r>
          </a:p>
          <a:p>
            <a:r>
              <a:rPr lang="en-US" dirty="0"/>
              <a:t>strain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063942" y="4953001"/>
            <a:ext cx="79182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Electro-mechanical coupling: </a:t>
            </a:r>
            <a:r>
              <a:rPr lang="en-US" dirty="0"/>
              <a:t>Coupling between electrical and mechanical domains</a:t>
            </a:r>
          </a:p>
          <a:p>
            <a:r>
              <a:rPr lang="en-US" dirty="0"/>
              <a:t>Piezoelectric effect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57401" y="5562601"/>
            <a:ext cx="7546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Electro-thermal coupling (</a:t>
            </a:r>
            <a:r>
              <a:rPr lang="en-US" i="1" dirty="0" err="1"/>
              <a:t>Pyroelectric</a:t>
            </a:r>
            <a:r>
              <a:rPr lang="en-US" i="1" dirty="0"/>
              <a:t> effect): </a:t>
            </a:r>
            <a:r>
              <a:rPr lang="en-US" dirty="0"/>
              <a:t>Coupling between electrical and </a:t>
            </a:r>
          </a:p>
          <a:p>
            <a:r>
              <a:rPr lang="en-US" dirty="0"/>
              <a:t>thermal domains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53001" y="3962400"/>
            <a:ext cx="201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– way coupling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1" y="4572000"/>
            <a:ext cx="201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– way coupling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1622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95800" y="457200"/>
            <a:ext cx="2057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Stress, strain, displacements</a:t>
            </a: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2438400" y="3886200"/>
            <a:ext cx="2057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 field, voltage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7543800" y="3810000"/>
            <a:ext cx="20574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Temperature, entropy</a:t>
            </a:r>
            <a:endParaRPr lang="en-IN" dirty="0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3352800" y="2209800"/>
            <a:ext cx="16764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>
            <a:off x="2628900" y="1866900"/>
            <a:ext cx="19050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4800600" y="4038600"/>
            <a:ext cx="2514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00600" y="4724400"/>
            <a:ext cx="259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6743700" y="1638300"/>
            <a:ext cx="1752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8270474">
            <a:off x="1981201" y="2057401"/>
            <a:ext cx="195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Direct</a:t>
            </a:r>
          </a:p>
          <a:p>
            <a:r>
              <a:rPr lang="en-US" dirty="0"/>
              <a:t>Piezoelectric effect</a:t>
            </a:r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 rot="18061697">
            <a:off x="3652310" y="2573937"/>
            <a:ext cx="1956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Converse</a:t>
            </a:r>
          </a:p>
          <a:p>
            <a:r>
              <a:rPr lang="en-US" dirty="0"/>
              <a:t>Piezoelectric effect</a:t>
            </a:r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5334001" y="4876800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Joule heating</a:t>
            </a:r>
            <a:endParaRPr lang="en-IN" dirty="0"/>
          </a:p>
        </p:txBody>
      </p:sp>
      <p:sp>
        <p:nvSpPr>
          <p:cNvPr id="21" name="TextBox 20"/>
          <p:cNvSpPr txBox="1"/>
          <p:nvPr/>
        </p:nvSpPr>
        <p:spPr>
          <a:xfrm>
            <a:off x="5181601" y="3657600"/>
            <a:ext cx="188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Pyroelectric</a:t>
            </a:r>
            <a:r>
              <a:rPr lang="en-US" dirty="0"/>
              <a:t> effect</a:t>
            </a:r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 rot="2985677">
            <a:off x="7204352" y="1981201"/>
            <a:ext cx="2019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Coefficient of</a:t>
            </a:r>
          </a:p>
          <a:p>
            <a:r>
              <a:rPr lang="en-US" dirty="0"/>
              <a:t>Thermal expansion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2486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001000" cy="94456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Common Smart Materials Used in 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Smart Structures</a:t>
            </a:r>
            <a:endParaRPr lang="en-IN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8512"/>
          </a:xfrm>
        </p:spPr>
        <p:txBody>
          <a:bodyPr/>
          <a:lstStyle/>
          <a:p>
            <a:r>
              <a:rPr lang="en-US" dirty="0" smtClean="0"/>
              <a:t>Piezoelectric materials</a:t>
            </a:r>
          </a:p>
          <a:p>
            <a:r>
              <a:rPr lang="en-US" dirty="0" smtClean="0"/>
              <a:t>Shape Memory Alloys (SMA)</a:t>
            </a:r>
          </a:p>
          <a:p>
            <a:r>
              <a:rPr lang="en-US" dirty="0" smtClean="0"/>
              <a:t>Electro-rheological (</a:t>
            </a:r>
            <a:r>
              <a:rPr lang="en-US" dirty="0"/>
              <a:t>ER)/ </a:t>
            </a:r>
            <a:r>
              <a:rPr lang="en-US" dirty="0" smtClean="0"/>
              <a:t>Magneto-rheological (MR) fluids</a:t>
            </a:r>
          </a:p>
          <a:p>
            <a:r>
              <a:rPr lang="en-US" dirty="0" err="1" smtClean="0"/>
              <a:t>Electrostrictive</a:t>
            </a:r>
            <a:r>
              <a:rPr lang="en-US" dirty="0" smtClean="0"/>
              <a:t> materials/</a:t>
            </a:r>
            <a:r>
              <a:rPr lang="en-US" dirty="0" err="1" smtClean="0"/>
              <a:t>Magnetostrictive</a:t>
            </a:r>
            <a:r>
              <a:rPr lang="en-US" dirty="0" smtClean="0"/>
              <a:t> materials</a:t>
            </a:r>
          </a:p>
          <a:p>
            <a:r>
              <a:rPr lang="en-US" dirty="0" smtClean="0"/>
              <a:t>Fiber Optics</a:t>
            </a:r>
          </a:p>
          <a:p>
            <a:r>
              <a:rPr lang="en-US" dirty="0" smtClean="0"/>
              <a:t>Electro-active polymers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13854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71" y="146761"/>
            <a:ext cx="10515600" cy="904117"/>
          </a:xfrm>
        </p:spPr>
        <p:txBody>
          <a:bodyPr/>
          <a:lstStyle/>
          <a:p>
            <a:r>
              <a:rPr lang="en-US" dirty="0" err="1" smtClean="0"/>
              <a:t>Electrostrictive</a:t>
            </a:r>
            <a:r>
              <a:rPr lang="en-US" dirty="0" smtClean="0"/>
              <a:t>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0877"/>
            <a:ext cx="10515600" cy="550004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Electrostriction is an induced deformation under the influence of an applied electric field</a:t>
            </a:r>
          </a:p>
          <a:p>
            <a:r>
              <a:rPr lang="en-US" sz="2400" dirty="0" smtClean="0"/>
              <a:t>Unlike piezoelectric effect, which is linear with electric field, the </a:t>
            </a:r>
            <a:r>
              <a:rPr lang="en-US" sz="2400" dirty="0" err="1" smtClean="0"/>
              <a:t>electrostrictive</a:t>
            </a:r>
            <a:r>
              <a:rPr lang="en-US" sz="2400" dirty="0" smtClean="0"/>
              <a:t> effect is quadratic with electric field</a:t>
            </a:r>
          </a:p>
          <a:p>
            <a:r>
              <a:rPr lang="en-US" sz="2400" dirty="0" smtClean="0"/>
              <a:t>Induced strain due to electric field is quite comparable to piezoelectric</a:t>
            </a:r>
          </a:p>
          <a:p>
            <a:r>
              <a:rPr lang="en-US" sz="2400" dirty="0" err="1" smtClean="0"/>
              <a:t>Electrostrictors</a:t>
            </a:r>
            <a:r>
              <a:rPr lang="en-US" sz="2400" dirty="0" smtClean="0"/>
              <a:t> generally elongate in the direction of the field and contract normal to the field, irrespective of whether the field is positive or negative</a:t>
            </a:r>
          </a:p>
          <a:p>
            <a:r>
              <a:rPr lang="en-US" sz="2400" dirty="0" smtClean="0"/>
              <a:t>A major limitation of </a:t>
            </a:r>
            <a:r>
              <a:rPr lang="en-US" sz="2400" dirty="0" err="1" smtClean="0"/>
              <a:t>electrostrictive</a:t>
            </a:r>
            <a:r>
              <a:rPr lang="en-US" sz="2400" dirty="0" smtClean="0"/>
              <a:t> material is temperature sensitivity</a:t>
            </a:r>
          </a:p>
          <a:p>
            <a:r>
              <a:rPr lang="en-US" sz="2400" dirty="0" smtClean="0"/>
              <a:t>They exhibit negligible hysteresis and creep</a:t>
            </a:r>
          </a:p>
          <a:p>
            <a:r>
              <a:rPr lang="en-US" sz="2400" dirty="0" smtClean="0"/>
              <a:t>For motion control applications, like micro-positioning, one can expect repeatable performance</a:t>
            </a:r>
          </a:p>
          <a:p>
            <a:r>
              <a:rPr lang="en-US" sz="2400" dirty="0" smtClean="0"/>
              <a:t>Tilt mirrors of planetary camera II of Hubble Space Telescope was launched with an incorrectly configured primary mirror. It was repaired with six </a:t>
            </a:r>
            <a:r>
              <a:rPr lang="en-US" sz="2400" dirty="0" err="1" smtClean="0"/>
              <a:t>electrostrictive</a:t>
            </a:r>
            <a:r>
              <a:rPr lang="en-US" sz="2400" dirty="0" smtClean="0"/>
              <a:t> actuators that provided full ground control and saved $7 billion investment.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0659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24600" y="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common use of </a:t>
            </a:r>
          </a:p>
          <a:p>
            <a:r>
              <a:rPr lang="en-US" sz="2400" b="1" dirty="0"/>
              <a:t>Fiber Optics:</a:t>
            </a:r>
          </a:p>
          <a:p>
            <a:endParaRPr lang="en-US" dirty="0"/>
          </a:p>
          <a:p>
            <a:r>
              <a:rPr lang="en-US" dirty="0"/>
              <a:t>Transmission of data, telecommunication, transmission is done using light 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1752600" y="228601"/>
            <a:ext cx="3886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 context of </a:t>
            </a:r>
            <a:r>
              <a:rPr lang="en-US" sz="2400" b="1" u="sng" dirty="0"/>
              <a:t>Smart Structures</a:t>
            </a:r>
            <a:r>
              <a:rPr lang="en-US" sz="2400" b="1" dirty="0"/>
              <a:t>:</a:t>
            </a:r>
          </a:p>
          <a:p>
            <a:endParaRPr lang="en-US" dirty="0"/>
          </a:p>
          <a:p>
            <a:r>
              <a:rPr lang="en-US" dirty="0"/>
              <a:t>Sensing of physical parameters like strain, temp., pressure etc.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362200"/>
            <a:ext cx="3886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Basic working principle:</a:t>
            </a:r>
          </a:p>
          <a:p>
            <a:endParaRPr lang="en-US" dirty="0"/>
          </a:p>
          <a:p>
            <a:r>
              <a:rPr lang="en-US" dirty="0"/>
              <a:t>Total internal reflection of light, “pipe” light from one place to another</a:t>
            </a:r>
            <a:endParaRPr lang="en-IN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400904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Basic Design of Fiber Optic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362200" y="4923440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200" y="6522052"/>
            <a:ext cx="2971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362200" y="5380640"/>
            <a:ext cx="2895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3276600" y="5533040"/>
            <a:ext cx="622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492344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Cladding</a:t>
            </a:r>
            <a:endParaRPr lang="en-IN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981200" y="5380640"/>
            <a:ext cx="990600" cy="5334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>
            <a:off x="2971800" y="5380640"/>
            <a:ext cx="8382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749" y="2773098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Refractive index of core (n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r>
              <a:rPr lang="en-US" sz="2800" dirty="0"/>
              <a:t>&gt;</a:t>
            </a:r>
          </a:p>
          <a:p>
            <a:r>
              <a:rPr lang="en-US" dirty="0"/>
              <a:t>Refractive index of cladding (n</a:t>
            </a:r>
            <a:r>
              <a:rPr lang="en-US" baseline="-25000" dirty="0"/>
              <a:t>2</a:t>
            </a:r>
            <a:r>
              <a:rPr lang="en-US" dirty="0"/>
              <a:t>)</a:t>
            </a:r>
            <a:endParaRPr lang="en-IN" dirty="0"/>
          </a:p>
        </p:txBody>
      </p:sp>
      <p:sp>
        <p:nvSpPr>
          <p:cNvPr id="16" name="Rectangle 15"/>
          <p:cNvSpPr/>
          <p:nvPr/>
        </p:nvSpPr>
        <p:spPr>
          <a:xfrm>
            <a:off x="6381088" y="4009041"/>
            <a:ext cx="30119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n</a:t>
            </a:r>
            <a:r>
              <a:rPr lang="en-US" sz="2000" baseline="-25000" dirty="0"/>
              <a:t>1</a:t>
            </a:r>
            <a:r>
              <a:rPr lang="en-US" sz="2000" dirty="0"/>
              <a:t> – n</a:t>
            </a:r>
            <a:r>
              <a:rPr lang="en-US" sz="2000" baseline="-25000" dirty="0"/>
              <a:t>2</a:t>
            </a:r>
            <a:r>
              <a:rPr lang="en-US" sz="2000" dirty="0"/>
              <a:t> = 0.0001 to 0.0002 </a:t>
            </a:r>
            <a:r>
              <a:rPr lang="en-US" sz="2000" baseline="-25000" dirty="0"/>
              <a:t> </a:t>
            </a:r>
            <a:endParaRPr lang="en-IN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121021" y="4517377"/>
            <a:ext cx="38868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Core: </a:t>
            </a:r>
            <a:r>
              <a:rPr lang="en-US" dirty="0"/>
              <a:t>extremely low impurity glass </a:t>
            </a:r>
          </a:p>
          <a:p>
            <a:r>
              <a:rPr lang="en-US" dirty="0"/>
              <a:t>5 </a:t>
            </a:r>
            <a:r>
              <a:rPr lang="el-GR" dirty="0"/>
              <a:t>μ</a:t>
            </a:r>
            <a:r>
              <a:rPr lang="en-US" dirty="0"/>
              <a:t>m for single mode fiber</a:t>
            </a:r>
          </a:p>
          <a:p>
            <a:r>
              <a:rPr lang="en-US" dirty="0"/>
              <a:t>100 </a:t>
            </a:r>
            <a:r>
              <a:rPr lang="el-GR" dirty="0"/>
              <a:t>μ</a:t>
            </a:r>
            <a:r>
              <a:rPr lang="en-US" dirty="0"/>
              <a:t>m to 200 </a:t>
            </a:r>
            <a:r>
              <a:rPr lang="el-GR" dirty="0"/>
              <a:t>μ</a:t>
            </a:r>
            <a:r>
              <a:rPr lang="en-US" dirty="0"/>
              <a:t>m for multi-mode fiber</a:t>
            </a:r>
          </a:p>
          <a:p>
            <a:endParaRPr lang="en-US" dirty="0"/>
          </a:p>
          <a:p>
            <a:r>
              <a:rPr lang="en-US" b="1" dirty="0"/>
              <a:t>Cladding: </a:t>
            </a:r>
            <a:r>
              <a:rPr lang="en-US" dirty="0"/>
              <a:t>Fluorine doped glass</a:t>
            </a:r>
          </a:p>
          <a:p>
            <a:r>
              <a:rPr lang="en-US" dirty="0"/>
              <a:t>125 </a:t>
            </a:r>
            <a:r>
              <a:rPr lang="el-GR" dirty="0"/>
              <a:t>μ</a:t>
            </a:r>
            <a:r>
              <a:rPr lang="en-US" dirty="0"/>
              <a:t>m in diameter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330142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1" y="152401"/>
            <a:ext cx="2635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Fiber Optic Sensors</a:t>
            </a:r>
            <a:endParaRPr lang="en-IN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52601" y="609601"/>
            <a:ext cx="6546087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Basic Principle:</a:t>
            </a:r>
          </a:p>
          <a:p>
            <a:endParaRPr lang="en-US" sz="2000" b="1" dirty="0"/>
          </a:p>
          <a:p>
            <a:r>
              <a:rPr lang="en-US" sz="2000" dirty="0"/>
              <a:t>The parameters under study like strain, pressure, </a:t>
            </a:r>
          </a:p>
          <a:p>
            <a:r>
              <a:rPr lang="en-US" sz="2000" dirty="0"/>
              <a:t>temperature etc., changes the optical parameters</a:t>
            </a:r>
          </a:p>
          <a:p>
            <a:r>
              <a:rPr lang="en-US" sz="2000" dirty="0"/>
              <a:t>like intensity, phase, polarization, wavelength, frequency etc.</a:t>
            </a:r>
          </a:p>
          <a:p>
            <a:r>
              <a:rPr lang="en-US" sz="2000" dirty="0"/>
              <a:t>of the light propagating through the fiber. These changes are </a:t>
            </a:r>
          </a:p>
          <a:p>
            <a:r>
              <a:rPr lang="en-US" sz="2000" dirty="0"/>
              <a:t>measured and related to the sensed parameters.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1752600" y="3429000"/>
            <a:ext cx="4072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Pressure and deformation measurements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895601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</a:t>
            </a:r>
            <a:endParaRPr lang="en-IN" sz="24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1" y="3886200"/>
            <a:ext cx="42235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553200" y="4876800"/>
            <a:ext cx="16900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Loss of intensity</a:t>
            </a:r>
          </a:p>
        </p:txBody>
      </p:sp>
    </p:spTree>
    <p:extLst>
      <p:ext uri="{BB962C8B-B14F-4D97-AF65-F5344CB8AC3E}">
        <p14:creationId xmlns:p14="http://schemas.microsoft.com/office/powerpoint/2010/main" xmlns="" val="3217106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228601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Examples</a:t>
            </a:r>
            <a:endParaRPr lang="en-IN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752600" y="7620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dirty="0"/>
              <a:t>Principle of curvature measurements</a:t>
            </a:r>
          </a:p>
          <a:p>
            <a:r>
              <a:rPr lang="en-IN" dirty="0"/>
              <a:t>using FO intensity measurements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533400"/>
            <a:ext cx="2667000" cy="297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752601" y="2362201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Advantages of Fiber Optics Sensors:</a:t>
            </a:r>
          </a:p>
          <a:p>
            <a:endParaRPr lang="en-US" sz="2000" b="1" dirty="0"/>
          </a:p>
          <a:p>
            <a:r>
              <a:rPr lang="en-US" sz="2000" dirty="0"/>
              <a:t>Light-weight, low power requirement, high sensitivity, wider bandwidth, environmental ruggedness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144939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5801" y="304801"/>
            <a:ext cx="3043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Smart Structures</a:t>
            </a:r>
            <a:endParaRPr lang="en-IN" sz="3200" b="1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449094" y="1332706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581400" y="1828800"/>
            <a:ext cx="4648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3163094" y="22471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7887494" y="2170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4600" y="2743200"/>
            <a:ext cx="255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Most Common Definition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86001" y="2667000"/>
            <a:ext cx="3161763" cy="550572"/>
          </a:xfrm>
          <a:custGeom>
            <a:avLst/>
            <a:gdLst>
              <a:gd name="connsiteX0" fmla="*/ 444321 w 3606084"/>
              <a:gd name="connsiteY0" fmla="*/ 103031 h 762001"/>
              <a:gd name="connsiteX1" fmla="*/ 3123126 w 3606084"/>
              <a:gd name="connsiteY1" fmla="*/ 90152 h 762001"/>
              <a:gd name="connsiteX2" fmla="*/ 3161763 w 3606084"/>
              <a:gd name="connsiteY2" fmla="*/ 643944 h 762001"/>
              <a:gd name="connsiteX3" fmla="*/ 457200 w 3606084"/>
              <a:gd name="connsiteY3" fmla="*/ 669702 h 762001"/>
              <a:gd name="connsiteX4" fmla="*/ 444321 w 3606084"/>
              <a:gd name="connsiteY4" fmla="*/ 103031 h 7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084" h="762001">
                <a:moveTo>
                  <a:pt x="444321" y="103031"/>
                </a:moveTo>
                <a:cubicBezTo>
                  <a:pt x="888642" y="6439"/>
                  <a:pt x="2670219" y="0"/>
                  <a:pt x="3123126" y="90152"/>
                </a:cubicBezTo>
                <a:cubicBezTo>
                  <a:pt x="3576033" y="180304"/>
                  <a:pt x="3606084" y="547352"/>
                  <a:pt x="3161763" y="643944"/>
                </a:cubicBezTo>
                <a:cubicBezTo>
                  <a:pt x="2717442" y="740536"/>
                  <a:pt x="910107" y="762001"/>
                  <a:pt x="457200" y="669702"/>
                </a:cubicBezTo>
                <a:cubicBezTo>
                  <a:pt x="4293" y="577403"/>
                  <a:pt x="0" y="199623"/>
                  <a:pt x="444321" y="10303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TextBox 18"/>
          <p:cNvSpPr txBox="1"/>
          <p:nvPr/>
        </p:nvSpPr>
        <p:spPr>
          <a:xfrm>
            <a:off x="2438401" y="3352800"/>
            <a:ext cx="38641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 structure with abilities to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sense, diagnose, actuate</a:t>
            </a:r>
            <a:r>
              <a:rPr lang="en-US" b="1" i="1" dirty="0" smtClean="0">
                <a:solidFill>
                  <a:srgbClr val="FF0000"/>
                </a:solidFill>
              </a:rPr>
              <a:t>, control, 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learn (some </a:t>
            </a:r>
            <a:r>
              <a:rPr lang="en-US" b="1" i="1" dirty="0">
                <a:solidFill>
                  <a:srgbClr val="FF0000"/>
                </a:solidFill>
              </a:rPr>
              <a:t>or all) in order to perform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the designed function or maintain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structural integrity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668038" y="2590800"/>
            <a:ext cx="3161763" cy="550572"/>
          </a:xfrm>
          <a:custGeom>
            <a:avLst/>
            <a:gdLst>
              <a:gd name="connsiteX0" fmla="*/ 444321 w 3606084"/>
              <a:gd name="connsiteY0" fmla="*/ 103031 h 762001"/>
              <a:gd name="connsiteX1" fmla="*/ 3123126 w 3606084"/>
              <a:gd name="connsiteY1" fmla="*/ 90152 h 762001"/>
              <a:gd name="connsiteX2" fmla="*/ 3161763 w 3606084"/>
              <a:gd name="connsiteY2" fmla="*/ 643944 h 762001"/>
              <a:gd name="connsiteX3" fmla="*/ 457200 w 3606084"/>
              <a:gd name="connsiteY3" fmla="*/ 669702 h 762001"/>
              <a:gd name="connsiteX4" fmla="*/ 444321 w 3606084"/>
              <a:gd name="connsiteY4" fmla="*/ 103031 h 762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06084" h="762001">
                <a:moveTo>
                  <a:pt x="444321" y="103031"/>
                </a:moveTo>
                <a:cubicBezTo>
                  <a:pt x="888642" y="6439"/>
                  <a:pt x="2670219" y="0"/>
                  <a:pt x="3123126" y="90152"/>
                </a:cubicBezTo>
                <a:cubicBezTo>
                  <a:pt x="3576033" y="180304"/>
                  <a:pt x="3606084" y="547352"/>
                  <a:pt x="3161763" y="643944"/>
                </a:cubicBezTo>
                <a:cubicBezTo>
                  <a:pt x="2717442" y="740536"/>
                  <a:pt x="910107" y="762001"/>
                  <a:pt x="457200" y="669702"/>
                </a:cubicBezTo>
                <a:cubicBezTo>
                  <a:pt x="4293" y="577403"/>
                  <a:pt x="0" y="199623"/>
                  <a:pt x="444321" y="103031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7118495" y="2667000"/>
            <a:ext cx="2511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 Broader Definition (??)</a:t>
            </a:r>
            <a:endParaRPr lang="en-I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29400" y="3124200"/>
            <a:ext cx="45899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Also include structures with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advanced </a:t>
            </a:r>
            <a:r>
              <a:rPr lang="en-US" b="1" i="1" dirty="0" smtClean="0">
                <a:solidFill>
                  <a:srgbClr val="FF0000"/>
                </a:solidFill>
              </a:rPr>
              <a:t>multi-functionalities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hrough improved design, often bio-mimetic</a:t>
            </a:r>
            <a:endParaRPr lang="en-US" b="1" i="1" dirty="0">
              <a:solidFill>
                <a:srgbClr val="FF0000"/>
              </a:solidFill>
            </a:endParaRPr>
          </a:p>
          <a:p>
            <a:r>
              <a:rPr lang="en-US" b="1" i="1" dirty="0">
                <a:solidFill>
                  <a:srgbClr val="FF0000"/>
                </a:solidFill>
              </a:rPr>
              <a:t>Examples: de-icing /anti-drag coating,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Earthquake resistant </a:t>
            </a:r>
            <a:r>
              <a:rPr lang="en-US" b="1" i="1" dirty="0" smtClean="0">
                <a:solidFill>
                  <a:srgbClr val="FF0000"/>
                </a:solidFill>
              </a:rPr>
              <a:t>design, </a:t>
            </a:r>
            <a:r>
              <a:rPr lang="en-US" b="1" i="1" dirty="0" err="1" smtClean="0">
                <a:solidFill>
                  <a:srgbClr val="FF0000"/>
                </a:solidFill>
              </a:rPr>
              <a:t>nano</a:t>
            </a:r>
            <a:r>
              <a:rPr lang="en-US" b="1" i="1" dirty="0" smtClean="0">
                <a:solidFill>
                  <a:srgbClr val="FF0000"/>
                </a:solidFill>
              </a:rPr>
              <a:t>-composites</a:t>
            </a:r>
            <a:endParaRPr lang="en-IN" b="1" i="1" dirty="0">
              <a:solidFill>
                <a:srgbClr val="FF0000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1695718" y="3277674"/>
            <a:ext cx="4426040" cy="1996225"/>
          </a:xfrm>
          <a:custGeom>
            <a:avLst/>
            <a:gdLst>
              <a:gd name="connsiteX0" fmla="*/ 1644203 w 4426040"/>
              <a:gd name="connsiteY0" fmla="*/ 32197 h 1996225"/>
              <a:gd name="connsiteX1" fmla="*/ 201769 w 4426040"/>
              <a:gd name="connsiteY1" fmla="*/ 238259 h 1996225"/>
              <a:gd name="connsiteX2" fmla="*/ 433589 w 4426040"/>
              <a:gd name="connsiteY2" fmla="*/ 1461752 h 1996225"/>
              <a:gd name="connsiteX3" fmla="*/ 2313905 w 4426040"/>
              <a:gd name="connsiteY3" fmla="*/ 1964028 h 1996225"/>
              <a:gd name="connsiteX4" fmla="*/ 3601792 w 4426040"/>
              <a:gd name="connsiteY4" fmla="*/ 1654935 h 1996225"/>
              <a:gd name="connsiteX5" fmla="*/ 4400282 w 4426040"/>
              <a:gd name="connsiteY5" fmla="*/ 882203 h 1996225"/>
              <a:gd name="connsiteX6" fmla="*/ 3756338 w 4426040"/>
              <a:gd name="connsiteY6" fmla="*/ 160986 h 1996225"/>
              <a:gd name="connsiteX7" fmla="*/ 1554051 w 4426040"/>
              <a:gd name="connsiteY7" fmla="*/ 32197 h 1996225"/>
              <a:gd name="connsiteX8" fmla="*/ 1554051 w 4426040"/>
              <a:gd name="connsiteY8" fmla="*/ 32197 h 1996225"/>
              <a:gd name="connsiteX9" fmla="*/ 1579809 w 4426040"/>
              <a:gd name="connsiteY9" fmla="*/ 32197 h 199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26040" h="1996225">
                <a:moveTo>
                  <a:pt x="1644203" y="32197"/>
                </a:moveTo>
                <a:cubicBezTo>
                  <a:pt x="1023870" y="16098"/>
                  <a:pt x="403538" y="0"/>
                  <a:pt x="201769" y="238259"/>
                </a:cubicBezTo>
                <a:cubicBezTo>
                  <a:pt x="0" y="476518"/>
                  <a:pt x="81566" y="1174124"/>
                  <a:pt x="433589" y="1461752"/>
                </a:cubicBezTo>
                <a:cubicBezTo>
                  <a:pt x="785612" y="1749380"/>
                  <a:pt x="1785871" y="1931831"/>
                  <a:pt x="2313905" y="1964028"/>
                </a:cubicBezTo>
                <a:cubicBezTo>
                  <a:pt x="2841939" y="1996225"/>
                  <a:pt x="3254063" y="1835239"/>
                  <a:pt x="3601792" y="1654935"/>
                </a:cubicBezTo>
                <a:cubicBezTo>
                  <a:pt x="3949521" y="1474631"/>
                  <a:pt x="4374524" y="1131195"/>
                  <a:pt x="4400282" y="882203"/>
                </a:cubicBezTo>
                <a:cubicBezTo>
                  <a:pt x="4426040" y="633212"/>
                  <a:pt x="4230710" y="302654"/>
                  <a:pt x="3756338" y="160986"/>
                </a:cubicBezTo>
                <a:cubicBezTo>
                  <a:pt x="3281966" y="19318"/>
                  <a:pt x="1554051" y="32197"/>
                  <a:pt x="1554051" y="32197"/>
                </a:cubicBezTo>
                <a:lnTo>
                  <a:pt x="1554051" y="32197"/>
                </a:lnTo>
                <a:lnTo>
                  <a:pt x="1579809" y="3219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ight Arrow 25"/>
          <p:cNvSpPr/>
          <p:nvPr/>
        </p:nvSpPr>
        <p:spPr>
          <a:xfrm rot="18282287">
            <a:off x="2344050" y="5448446"/>
            <a:ext cx="914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1828800" y="5943600"/>
            <a:ext cx="2031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Scope of the course</a:t>
            </a:r>
            <a:endParaRPr lang="en-IN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78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074" y="180473"/>
            <a:ext cx="10515600" cy="78205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Components of a smart structures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382" y="892369"/>
            <a:ext cx="10515600" cy="2283968"/>
          </a:xfrm>
        </p:spPr>
        <p:txBody>
          <a:bodyPr/>
          <a:lstStyle/>
          <a:p>
            <a:r>
              <a:rPr lang="en-US" dirty="0" smtClean="0"/>
              <a:t>Distributed sensors and/or actuators</a:t>
            </a:r>
          </a:p>
          <a:p>
            <a:r>
              <a:rPr lang="en-US" dirty="0" smtClean="0"/>
              <a:t>Microprocessors </a:t>
            </a:r>
            <a:endParaRPr lang="en-US" dirty="0"/>
          </a:p>
          <a:p>
            <a:r>
              <a:rPr lang="en-US" dirty="0" smtClean="0"/>
              <a:t>Power sources</a:t>
            </a:r>
            <a:endParaRPr lang="en-US" dirty="0"/>
          </a:p>
          <a:p>
            <a:r>
              <a:rPr lang="en-US" dirty="0" smtClean="0"/>
              <a:t>Central processing 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6694942" y="1127456"/>
            <a:ext cx="1078174" cy="136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836131" y="725604"/>
            <a:ext cx="29827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Smart materials come </a:t>
            </a:r>
          </a:p>
          <a:p>
            <a:r>
              <a:rPr lang="en-US" sz="2400" i="1" dirty="0" smtClean="0"/>
              <a:t>into picture</a:t>
            </a:r>
            <a:endParaRPr lang="en-US" sz="2400" i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55133" y="1645812"/>
            <a:ext cx="144666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16030" y="1442652"/>
            <a:ext cx="5488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R</a:t>
            </a:r>
            <a:r>
              <a:rPr lang="en-US" sz="2400" i="1" dirty="0" smtClean="0"/>
              <a:t>esponse from the sensors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Control commands to actuators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 smtClean="0"/>
              <a:t>Power- &amp; signal-conditioning electronics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70811" y="3585411"/>
            <a:ext cx="104345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Conventional displacement actuators: </a:t>
            </a:r>
            <a:r>
              <a:rPr lang="en-US" sz="2400" dirty="0" smtClean="0"/>
              <a:t>electro-magnetic, hydraulic, </a:t>
            </a:r>
          </a:p>
          <a:p>
            <a:r>
              <a:rPr lang="en-US" sz="2400" dirty="0" smtClean="0"/>
              <a:t>servo- &amp; stepper-motor</a:t>
            </a:r>
          </a:p>
          <a:p>
            <a:r>
              <a:rPr lang="en-US" sz="2400" b="1" dirty="0" smtClean="0"/>
              <a:t>Conventional mechanical sensors: </a:t>
            </a:r>
            <a:r>
              <a:rPr lang="en-US" sz="2400" dirty="0" smtClean="0"/>
              <a:t>strain gauges, accelerometers , potentiometers</a:t>
            </a:r>
          </a:p>
          <a:p>
            <a:r>
              <a:rPr lang="en-US" sz="2400" b="1" dirty="0" smtClean="0"/>
              <a:t>Advantages : </a:t>
            </a:r>
            <a:r>
              <a:rPr lang="en-US" sz="2400" dirty="0" smtClean="0"/>
              <a:t>large stokes, reliability, familiarity and low cost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Disadvantages: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Weight, size, slow response, incapability to be tailored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909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Smart Structures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526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urses\ae402_14\lectures\space_tru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13" y="988093"/>
            <a:ext cx="7879598" cy="530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3031" y="88399"/>
            <a:ext cx="9208169" cy="1066634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Space Applications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2675" y="421103"/>
            <a:ext cx="5749716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Vibration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Adaptive geometric truss configurations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Precision pointing of telescopes &amp; mirrors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Structural integrity monitoring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221071" y="2783540"/>
            <a:ext cx="499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Smart Structures Theory, 2013</a:t>
            </a:r>
          </a:p>
          <a:p>
            <a:r>
              <a:rPr lang="en-US" dirty="0"/>
              <a:t> </a:t>
            </a:r>
            <a:r>
              <a:rPr lang="en-US" dirty="0" smtClean="0"/>
              <a:t>       Chopra and </a:t>
            </a:r>
            <a:r>
              <a:rPr lang="en-US" dirty="0" err="1" smtClean="0"/>
              <a:t>Sirohi</a:t>
            </a:r>
            <a:r>
              <a:rPr lang="en-US" dirty="0" smtClean="0"/>
              <a:t>, Cambridge University Press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03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568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Space Applications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3158"/>
            <a:ext cx="10515600" cy="4973805"/>
          </a:xfrm>
        </p:spPr>
        <p:txBody>
          <a:bodyPr/>
          <a:lstStyle/>
          <a:p>
            <a:r>
              <a:rPr lang="en-US" dirty="0" smtClean="0"/>
              <a:t>Replacement to pyrotechnics: Shape memory alloy based designs for compact and gradual release mechanisms, Micro Sep-Nut, QWKNUT for release of micro-satellites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Adaptive deformable mirror with distributed </a:t>
            </a:r>
            <a:r>
              <a:rPr lang="en-US" dirty="0" err="1" smtClean="0"/>
              <a:t>electrostrictive</a:t>
            </a:r>
            <a:r>
              <a:rPr lang="en-US" dirty="0" smtClean="0"/>
              <a:t> actuators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815" y="2030328"/>
            <a:ext cx="1934827" cy="13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495" y="2030328"/>
            <a:ext cx="1792705" cy="139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G:\courses\ae402_14\lectures\mirr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6503" y="3977356"/>
            <a:ext cx="2879725" cy="188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11789" y="4288239"/>
            <a:ext cx="499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Smart Structures Theory, 2013</a:t>
            </a:r>
          </a:p>
          <a:p>
            <a:r>
              <a:rPr lang="en-US" dirty="0"/>
              <a:t> </a:t>
            </a:r>
            <a:r>
              <a:rPr lang="en-US" dirty="0" smtClean="0"/>
              <a:t>       Chopra and </a:t>
            </a:r>
            <a:r>
              <a:rPr lang="en-US" dirty="0" err="1" smtClean="0"/>
              <a:t>Sirohi</a:t>
            </a:r>
            <a:r>
              <a:rPr lang="en-US" dirty="0" smtClean="0"/>
              <a:t>, Cambridge University Press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1931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5357884" cy="6038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Aircraft Applications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5343" y="1392072"/>
            <a:ext cx="57457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Active vibration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Wing-flutter stability augmentation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Increasing static divergence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Increasing panel flutter 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Interior noise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Shape control (Morphing) for performance enhancement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Structural integrity monitoring</a:t>
            </a:r>
            <a:endParaRPr lang="en-US" sz="2400" dirty="0"/>
          </a:p>
        </p:txBody>
      </p:sp>
      <p:pic>
        <p:nvPicPr>
          <p:cNvPr id="1026" name="Picture 2" descr="G:\courses\ae402_14\lectures\flutter_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1051" y="1082136"/>
            <a:ext cx="5338616" cy="43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5343" y="4813175"/>
            <a:ext cx="499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Smart Structures Theory, 2013</a:t>
            </a:r>
          </a:p>
          <a:p>
            <a:r>
              <a:rPr lang="en-US" dirty="0"/>
              <a:t> </a:t>
            </a:r>
            <a:r>
              <a:rPr lang="en-US" dirty="0" smtClean="0"/>
              <a:t>       Chopra and </a:t>
            </a:r>
            <a:r>
              <a:rPr lang="en-US" dirty="0" err="1" smtClean="0"/>
              <a:t>Sirohi</a:t>
            </a:r>
            <a:r>
              <a:rPr lang="en-US" dirty="0" smtClean="0"/>
              <a:t>, Cambridge University Press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39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4989394" cy="65845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Smart Wing Program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367" y="1396011"/>
            <a:ext cx="7391033" cy="31896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410734" y="1396011"/>
            <a:ext cx="466230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Active wing twist control using SMA </a:t>
            </a:r>
          </a:p>
          <a:p>
            <a:r>
              <a:rPr lang="en-US" dirty="0"/>
              <a:t>t</a:t>
            </a:r>
            <a:r>
              <a:rPr lang="en-US" dirty="0" smtClean="0"/>
              <a:t>orque tube</a:t>
            </a:r>
          </a:p>
          <a:p>
            <a:endParaRPr lang="en-US" dirty="0"/>
          </a:p>
          <a:p>
            <a:r>
              <a:rPr lang="en-US" dirty="0" smtClean="0"/>
              <a:t>16% scale model of a typical fighter wing</a:t>
            </a:r>
          </a:p>
          <a:p>
            <a:r>
              <a:rPr lang="en-US" dirty="0" smtClean="0"/>
              <a:t>was fabricated and tested in NASA Langley</a:t>
            </a:r>
          </a:p>
          <a:p>
            <a:r>
              <a:rPr lang="en-US" dirty="0" smtClean="0"/>
              <a:t>Dynamics Tunnel (TDT)</a:t>
            </a:r>
          </a:p>
          <a:p>
            <a:endParaRPr lang="en-US" dirty="0"/>
          </a:p>
          <a:p>
            <a:r>
              <a:rPr lang="en-US" dirty="0" smtClean="0"/>
              <a:t>A tip twist of 1.4o to 3.6o was achieved in wind </a:t>
            </a:r>
          </a:p>
          <a:p>
            <a:r>
              <a:rPr lang="en-US" dirty="0" smtClean="0"/>
              <a:t>tunnel with a </a:t>
            </a:r>
            <a:r>
              <a:rPr lang="en-US" dirty="0" err="1" smtClean="0"/>
              <a:t>maxm</a:t>
            </a:r>
            <a:r>
              <a:rPr lang="en-US" dirty="0" smtClean="0"/>
              <a:t> increase in lift of 11.5%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11789" y="4288239"/>
            <a:ext cx="4991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Smart Structures Theory, 2013</a:t>
            </a:r>
          </a:p>
          <a:p>
            <a:r>
              <a:rPr lang="en-US" dirty="0"/>
              <a:t> </a:t>
            </a:r>
            <a:r>
              <a:rPr lang="en-US" dirty="0" smtClean="0"/>
              <a:t>       Chopra and </a:t>
            </a:r>
            <a:r>
              <a:rPr lang="en-US" dirty="0" err="1" smtClean="0"/>
              <a:t>Sirohi</a:t>
            </a:r>
            <a:r>
              <a:rPr lang="en-US" dirty="0" smtClean="0"/>
              <a:t>, Cambridge University Press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4270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42027" cy="576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Boeing Variable Geometry Chevron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AutoShape 4" descr="http://fugahumana.files.wordpress.com/2012/05/variable-geometry-chevro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5887" y="3016883"/>
            <a:ext cx="5867145" cy="3233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683" y="1418093"/>
            <a:ext cx="6068852" cy="3795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17525" y="793694"/>
            <a:ext cx="5463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SAMPSON: Smart Aircraft and Marine Propulsion System</a:t>
            </a:r>
            <a:endParaRPr lang="en-US" i="1" dirty="0"/>
          </a:p>
        </p:txBody>
      </p:sp>
      <p:sp>
        <p:nvSpPr>
          <p:cNvPr id="8" name="Rectangle 7"/>
          <p:cNvSpPr/>
          <p:nvPr/>
        </p:nvSpPr>
        <p:spPr>
          <a:xfrm>
            <a:off x="460375" y="577000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chevrons bend inwards </a:t>
            </a:r>
            <a:r>
              <a:rPr lang="en-US" dirty="0"/>
              <a:t>into the bypass flow at low altitudes and low speeds where the engine temperature is </a:t>
            </a:r>
            <a:r>
              <a:rPr lang="en-US" dirty="0" smtClean="0"/>
              <a:t>high reducing</a:t>
            </a:r>
          </a:p>
          <a:p>
            <a:r>
              <a:rPr lang="en-US" dirty="0" smtClean="0"/>
              <a:t>the noise at take-off &amp; landing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0" y="137026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At higher altitudes and high speeds where the engine temperature is low, the chevrons relax and straighten-out. This guarantees a smooth exit flow that decreases the pressure difference between the inlet and exit of the engine and thus increases the engine thrust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68388" y="1163026"/>
            <a:ext cx="228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Ref: boeing.com/news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398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723</TotalTime>
  <Words>1081</Words>
  <Application>Microsoft Office PowerPoint</Application>
  <PresentationFormat>Custom</PresentationFormat>
  <Paragraphs>184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Smart Structures</vt:lpstr>
      <vt:lpstr>Slide 2</vt:lpstr>
      <vt:lpstr>Components of a smart structures</vt:lpstr>
      <vt:lpstr>Smart Structures Applications</vt:lpstr>
      <vt:lpstr>Space Applications</vt:lpstr>
      <vt:lpstr>Space Applications</vt:lpstr>
      <vt:lpstr>Aircraft Applications</vt:lpstr>
      <vt:lpstr>Smart Wing Program</vt:lpstr>
      <vt:lpstr>Boeing Variable Geometry Chevron</vt:lpstr>
      <vt:lpstr>Shape Control of Engine Inlet</vt:lpstr>
      <vt:lpstr>EAP activated airship</vt:lpstr>
      <vt:lpstr>Smart Materials</vt:lpstr>
      <vt:lpstr>Smart Materials</vt:lpstr>
      <vt:lpstr>Slide 14</vt:lpstr>
      <vt:lpstr>Common Smart Materials Used in Smart Structures</vt:lpstr>
      <vt:lpstr>Electrostrictive materials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Structures</dc:title>
  <dc:creator>miramitra</dc:creator>
  <cp:lastModifiedBy>Aerospace--09</cp:lastModifiedBy>
  <cp:revision>37</cp:revision>
  <dcterms:created xsi:type="dcterms:W3CDTF">2014-07-31T05:14:51Z</dcterms:created>
  <dcterms:modified xsi:type="dcterms:W3CDTF">2017-07-20T14:25:17Z</dcterms:modified>
</cp:coreProperties>
</file>