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>
        <p:scale>
          <a:sx n="84" d="100"/>
          <a:sy n="84" d="100"/>
        </p:scale>
        <p:origin x="-30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7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3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7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1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4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1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B9989-209C-4C5A-83F6-0541B35FB0D1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052E8-8900-4F17-9A4B-19BB3DF0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Piezoelectric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3644" y="5487283"/>
            <a:ext cx="7732889" cy="40551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Several figures in the slides have been taken from different sources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070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24" y="0"/>
            <a:ext cx="5808260" cy="753991"/>
          </a:xfrm>
        </p:spPr>
        <p:txBody>
          <a:bodyPr/>
          <a:lstStyle/>
          <a:p>
            <a:r>
              <a:rPr lang="en-US" dirty="0" smtClean="0"/>
              <a:t>Piezoelectricity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72708" y="916303"/>
            <a:ext cx="108661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Helvetica" panose="020B0604020202020204" pitchFamily="34" charset="0"/>
              </a:rPr>
              <a:t>Pierre Curie and his brother Jacques first discovered the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piezoelectricity phenomenon in quartz and Rochelle salt in 1880 and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named the effect piezoelectricity (from Greek </a:t>
            </a:r>
            <a:r>
              <a:rPr lang="en-US" b="0" i="0" u="none" strike="noStrike" baseline="0" dirty="0" err="1" smtClean="0">
                <a:latin typeface="Helvetica" panose="020B0604020202020204" pitchFamily="34" charset="0"/>
              </a:rPr>
              <a:t>piezein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, “to press”).</a:t>
            </a:r>
          </a:p>
          <a:p>
            <a:endParaRPr lang="en-US" b="0" i="0" u="none" strike="noStrike" baseline="0" dirty="0" smtClean="0">
              <a:latin typeface="Helvetica" panose="020B0604020202020204" pitchFamily="34" charset="0"/>
            </a:endParaRPr>
          </a:p>
          <a:p>
            <a:r>
              <a:rPr lang="en-US" b="0" i="0" u="none" strike="noStrike" baseline="0" dirty="0" smtClean="0">
                <a:latin typeface="Helvetica" panose="020B0604020202020204" pitchFamily="34" charset="0"/>
              </a:rPr>
              <a:t>– Piezoelectric effect was first found in certain crystalline minerals: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fr-FR" b="0" i="1" u="none" strike="noStrike" baseline="0" dirty="0" smtClean="0">
                <a:latin typeface="Helvetica-Oblique"/>
              </a:rPr>
              <a:t>zinc blende, tourmaline, quartz, rochelle </a:t>
            </a:r>
            <a:r>
              <a:rPr lang="fr-FR" b="0" i="1" u="none" strike="noStrike" baseline="0" dirty="0" err="1" smtClean="0">
                <a:latin typeface="Helvetica-Oblique"/>
              </a:rPr>
              <a:t>salt</a:t>
            </a:r>
            <a:r>
              <a:rPr lang="fr-FR" b="0" i="1" u="none" strike="noStrike" baseline="0" dirty="0" smtClean="0">
                <a:latin typeface="Helvetica-Oblique"/>
              </a:rPr>
              <a:t>, </a:t>
            </a:r>
            <a:r>
              <a:rPr lang="fr-FR" b="0" i="1" u="none" strike="noStrike" baseline="0" dirty="0" err="1" smtClean="0">
                <a:latin typeface="Helvetica-Oblique"/>
              </a:rPr>
              <a:t>can</a:t>
            </a:r>
            <a:r>
              <a:rPr lang="fr-FR" b="0" i="1" u="none" strike="noStrike" baseline="0" dirty="0" smtClean="0">
                <a:latin typeface="Helvetica-Oblique"/>
              </a:rPr>
              <a:t> </a:t>
            </a:r>
            <a:r>
              <a:rPr lang="fr-FR" b="0" i="1" u="none" strike="noStrike" baseline="0" dirty="0" err="1" smtClean="0">
                <a:latin typeface="Helvetica-Oblique"/>
              </a:rPr>
              <a:t>sugar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, etc.</a:t>
            </a:r>
          </a:p>
          <a:p>
            <a:endParaRPr lang="fr-FR" b="0" i="0" u="none" strike="noStrike" baseline="0" dirty="0" smtClean="0">
              <a:latin typeface="Helvetica" panose="020B0604020202020204" pitchFamily="34" charset="0"/>
            </a:endParaRPr>
          </a:p>
          <a:p>
            <a:r>
              <a:rPr lang="en-US" b="0" i="0" u="none" strike="noStrike" baseline="0" dirty="0" smtClean="0">
                <a:latin typeface="Helvetica" panose="020B0604020202020204" pitchFamily="34" charset="0"/>
              </a:rPr>
              <a:t>– In 1940, piezoelectricity was demonstrated in the first synthetic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piezoelectric substance – Barium </a:t>
            </a:r>
            <a:r>
              <a:rPr lang="en-US" dirty="0" err="1" smtClean="0">
                <a:latin typeface="Helvetica" panose="020B0604020202020204" pitchFamily="34" charset="0"/>
              </a:rPr>
              <a:t>T</a:t>
            </a:r>
            <a:r>
              <a:rPr lang="en-US" b="0" i="0" u="none" strike="noStrike" baseline="0" dirty="0" err="1" smtClean="0">
                <a:latin typeface="Helvetica" panose="020B0604020202020204" pitchFamily="34" charset="0"/>
              </a:rPr>
              <a:t>itanate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 (BaTiO</a:t>
            </a:r>
            <a:r>
              <a:rPr lang="en-US" b="0" i="0" u="none" strike="noStrike" baseline="-25000" dirty="0" smtClean="0">
                <a:latin typeface="Helvetica" panose="020B0604020202020204" pitchFamily="34" charset="0"/>
              </a:rPr>
              <a:t>3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).</a:t>
            </a:r>
          </a:p>
          <a:p>
            <a:endParaRPr lang="en-US" dirty="0">
              <a:latin typeface="Helvetica" panose="020B0604020202020204" pitchFamily="34" charset="0"/>
            </a:endParaRPr>
          </a:p>
          <a:p>
            <a:r>
              <a:rPr lang="en-US" b="0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Most widely used piezoelectric material</a:t>
            </a:r>
            <a:r>
              <a:rPr lang="en-US" b="0" i="0" u="none" strike="noStrike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 is Lead </a:t>
            </a:r>
            <a:r>
              <a:rPr lang="en-US" b="0" i="0" u="none" strike="noStrike" dirty="0" err="1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Zirconate</a:t>
            </a:r>
            <a:r>
              <a:rPr lang="en-US" b="0" i="0" u="none" strike="noStrike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 </a:t>
            </a:r>
            <a:r>
              <a:rPr lang="en-US" b="0" i="0" u="none" strike="noStrike" dirty="0" err="1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Titanate</a:t>
            </a:r>
            <a:r>
              <a:rPr lang="en-US" b="0" i="0" u="none" strike="noStrike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 (PbZrTiO</a:t>
            </a:r>
            <a:r>
              <a:rPr lang="en-US" b="0" i="0" u="none" strike="noStrike" baseline="-250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3</a:t>
            </a:r>
            <a:r>
              <a:rPr lang="en-US" b="0" i="0" u="none" strike="noStrike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) commonly known as PZT</a:t>
            </a:r>
            <a:endParaRPr lang="en-US" b="0" i="0" u="none" strike="noStrike" baseline="0" dirty="0" smtClean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</a:endParaRPr>
          </a:p>
          <a:p>
            <a:endParaRPr lang="en-US" sz="2000" b="0" i="0" u="none" strike="noStrike" baseline="0" dirty="0" smtClean="0">
              <a:latin typeface="Helvetica" panose="020B0604020202020204" pitchFamily="34" charset="0"/>
            </a:endParaRPr>
          </a:p>
          <a:p>
            <a:endParaRPr lang="en-US" sz="2000" dirty="0">
              <a:latin typeface="Helvetica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72708" y="4187782"/>
            <a:ext cx="10752111" cy="954107"/>
            <a:chOff x="896837" y="2866030"/>
            <a:chExt cx="10752111" cy="954107"/>
          </a:xfrm>
        </p:grpSpPr>
        <p:sp>
          <p:nvSpPr>
            <p:cNvPr id="22" name="TextBox 21"/>
            <p:cNvSpPr txBox="1"/>
            <p:nvPr/>
          </p:nvSpPr>
          <p:spPr>
            <a:xfrm>
              <a:off x="896837" y="2866030"/>
              <a:ext cx="422808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Direct Piezoelectric Effect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Inverse (/</a:t>
              </a:r>
              <a:r>
                <a:rPr lang="en-US" sz="2000" dirty="0" smtClean="0"/>
                <a:t>converse</a:t>
              </a:r>
              <a:r>
                <a:rPr lang="en-US" dirty="0" smtClean="0"/>
                <a:t>) Piezoelectric Effect 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698545" y="3070746"/>
              <a:ext cx="77792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476468" y="2886080"/>
              <a:ext cx="6817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Electric charge generation across the material due to mechanical strain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983708" y="3605287"/>
              <a:ext cx="77792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61631" y="3394248"/>
              <a:ext cx="58873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Mechanical strain due to application of electric voltage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459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050" y="69157"/>
            <a:ext cx="7091149" cy="576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Piezoelectric behavior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73521" y="1228634"/>
            <a:ext cx="68568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Piezoelectric material has an inherent dipole moment (in direction </a:t>
            </a:r>
          </a:p>
          <a:p>
            <a:r>
              <a:rPr lang="en-US" dirty="0" smtClean="0"/>
              <a:t>of c-axis) &amp; thus a spontaneous polarization</a:t>
            </a:r>
          </a:p>
          <a:p>
            <a:endParaRPr lang="en-US" dirty="0"/>
          </a:p>
          <a:p>
            <a:r>
              <a:rPr lang="en-US" dirty="0" smtClean="0"/>
              <a:t>A volume of unit cells with their dipole moments oriented in the </a:t>
            </a:r>
          </a:p>
          <a:p>
            <a:r>
              <a:rPr lang="en-US" dirty="0" smtClean="0"/>
              <a:t>same direction is called a </a:t>
            </a:r>
            <a:r>
              <a:rPr lang="en-US" i="1" dirty="0" smtClean="0"/>
              <a:t>domain</a:t>
            </a:r>
          </a:p>
          <a:p>
            <a:endParaRPr lang="en-US" dirty="0"/>
          </a:p>
          <a:p>
            <a:r>
              <a:rPr lang="en-US" dirty="0" smtClean="0"/>
              <a:t>The direction of the unit cells can change from one domain to the next,</a:t>
            </a:r>
          </a:p>
          <a:p>
            <a:r>
              <a:rPr lang="en-US" dirty="0" smtClean="0"/>
              <a:t>Rendering the total polarization of a sample zero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3" y="1052332"/>
            <a:ext cx="4777660" cy="286659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537138" y="2794715"/>
            <a:ext cx="953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28789" y="3361386"/>
            <a:ext cx="386366" cy="557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04552" y="605307"/>
            <a:ext cx="12879" cy="447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786" y="2794715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b-axis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1972" y="3640157"/>
            <a:ext cx="71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73050" y="664364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c-axis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7" y="4062321"/>
            <a:ext cx="4797197" cy="2444432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rot="5400000">
            <a:off x="2744824" y="5087811"/>
            <a:ext cx="2057399" cy="64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2039" y="620407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- - -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2722271" y="3877655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+ + +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3806782" y="3690871"/>
            <a:ext cx="3248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Direction of electric field applied</a:t>
            </a:r>
          </a:p>
          <a:p>
            <a:r>
              <a:rPr lang="en-US" dirty="0" smtClean="0"/>
              <a:t>(poling direction)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6452315" y="4337202"/>
            <a:ext cx="53031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Poling :</a:t>
            </a:r>
          </a:p>
          <a:p>
            <a:r>
              <a:rPr lang="en-US" dirty="0" smtClean="0"/>
              <a:t>Application of high electric field (2000 V/mm) at</a:t>
            </a:r>
          </a:p>
          <a:p>
            <a:r>
              <a:rPr lang="en-US" dirty="0" smtClean="0"/>
              <a:t>an elevated temperature results in realignment of the</a:t>
            </a:r>
          </a:p>
          <a:p>
            <a:r>
              <a:rPr lang="en-US" dirty="0" smtClean="0"/>
              <a:t>domains in a way that the dipoles are mostly oriented </a:t>
            </a:r>
          </a:p>
          <a:p>
            <a:r>
              <a:rPr lang="en-US" dirty="0" smtClean="0"/>
              <a:t>in the direction of the applied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9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319" y="352246"/>
            <a:ext cx="5201992" cy="433365"/>
          </a:xfrm>
        </p:spPr>
        <p:txBody>
          <a:bodyPr>
            <a:noAutofit/>
          </a:bodyPr>
          <a:lstStyle/>
          <a:p>
            <a:r>
              <a:rPr lang="en-US" sz="3200" dirty="0" smtClean="0"/>
              <a:t>Piezoelectric sensors and actuators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0319" y="1184856"/>
            <a:ext cx="4951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Inverse piezoelectric effect : Actuation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94" y="1763801"/>
            <a:ext cx="6000750" cy="24288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9384" y="4415307"/>
            <a:ext cx="4540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 piezoelectric effect : Sensing</a:t>
            </a:r>
            <a:endParaRPr lang="en-US" sz="2400" dirty="0"/>
          </a:p>
        </p:txBody>
      </p:sp>
      <p:pic>
        <p:nvPicPr>
          <p:cNvPr id="1026" name="Picture 2" descr="G:\courses\ae402_14\lecture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02" y="3782598"/>
            <a:ext cx="3057898" cy="249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67" y="197700"/>
            <a:ext cx="4609563" cy="575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Curie Temperature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68" y="974614"/>
            <a:ext cx="2410684" cy="30822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38152" y="1217946"/>
            <a:ext cx="64179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0" u="none" strike="noStrike" baseline="0" dirty="0" smtClean="0">
                <a:latin typeface="Helvetica" panose="020B0604020202020204" pitchFamily="34" charset="0"/>
              </a:rPr>
              <a:t>If a piece of piezoelectric material is heated above a</a:t>
            </a:r>
          </a:p>
          <a:p>
            <a:pPr algn="just"/>
            <a:r>
              <a:rPr lang="en-US" b="0" i="0" u="none" strike="noStrike" baseline="0" dirty="0" smtClean="0">
                <a:latin typeface="Helvetica" panose="020B0604020202020204" pitchFamily="34" charset="0"/>
              </a:rPr>
              <a:t>certain temperature, called a Curie temperature, it will</a:t>
            </a:r>
          </a:p>
          <a:p>
            <a:pPr algn="just"/>
            <a:r>
              <a:rPr lang="en-US" b="0" i="0" u="none" strike="noStrike" baseline="0" dirty="0" smtClean="0">
                <a:latin typeface="Helvetica" panose="020B0604020202020204" pitchFamily="34" charset="0"/>
              </a:rPr>
              <a:t>lose piezoelectric properties. After cooling below the Curie</a:t>
            </a:r>
          </a:p>
          <a:p>
            <a:pPr algn="just"/>
            <a:r>
              <a:rPr lang="en-US" b="0" i="0" u="none" strike="noStrike" baseline="0" dirty="0" smtClean="0">
                <a:latin typeface="Helvetica" panose="020B0604020202020204" pitchFamily="34" charset="0"/>
              </a:rPr>
              <a:t>temperature, the piezoelectric material will NOT regain its</a:t>
            </a:r>
          </a:p>
          <a:p>
            <a:pPr algn="just"/>
            <a:r>
              <a:rPr lang="en-US" b="0" i="0" u="none" strike="noStrike" baseline="0" dirty="0" smtClean="0">
                <a:latin typeface="Helvetica" panose="020B0604020202020204" pitchFamily="34" charset="0"/>
              </a:rPr>
              <a:t>piezoelectric properties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8152" y="28173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Above the </a:t>
            </a:r>
            <a:r>
              <a:rPr lang="en-US" b="1" i="0" u="none" strike="noStrike" baseline="0" dirty="0" smtClean="0">
                <a:solidFill>
                  <a:srgbClr val="CD0000"/>
                </a:solidFill>
                <a:latin typeface="Helvetica-Bold"/>
              </a:rPr>
              <a:t>Curie temperature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, it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exhibits simple cubic symmetry, with </a:t>
            </a:r>
            <a:r>
              <a:rPr lang="en-US" b="1" i="0" u="none" strike="noStrike" baseline="0" dirty="0" smtClean="0">
                <a:solidFill>
                  <a:srgbClr val="CD0000"/>
                </a:solidFill>
                <a:latin typeface="Helvetica-Bold"/>
              </a:rPr>
              <a:t>no dipoles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7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890" y="95715"/>
            <a:ext cx="1055209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latin typeface="Helvetica" panose="020B0604020202020204" pitchFamily="34" charset="0"/>
              </a:rPr>
              <a:t>Mechanical Limitations</a:t>
            </a:r>
          </a:p>
          <a:p>
            <a:r>
              <a:rPr lang="en-US" b="0" i="0" u="none" strike="noStrike" baseline="0" dirty="0" smtClean="0">
                <a:latin typeface="Helvetica" panose="020B0604020202020204" pitchFamily="34" charset="0"/>
              </a:rPr>
              <a:t>– Mechanical stress sufficient to disturb the orientation of the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domains in a piezoelectric material can destroy the alignment of the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dipoles. Dropping a piezoelectric element could kill the material!</a:t>
            </a:r>
          </a:p>
          <a:p>
            <a:endParaRPr lang="en-US" b="0" i="0" u="none" strike="noStrike" baseline="0" dirty="0" smtClean="0">
              <a:latin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latin typeface="Helvetica" panose="020B0604020202020204" pitchFamily="34" charset="0"/>
              </a:rPr>
              <a:t>Thermal Limitations</a:t>
            </a:r>
          </a:p>
          <a:p>
            <a:r>
              <a:rPr lang="en-US" b="0" i="0" u="none" strike="noStrike" baseline="0" dirty="0" smtClean="0">
                <a:latin typeface="Helvetica" panose="020B0604020202020204" pitchFamily="34" charset="0"/>
              </a:rPr>
              <a:t>– If a piezoelectric ceramic material is heated to its Curie point, the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domains will become disordered and the material will be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depolarized. The recommended upper operating temperature for a</a:t>
            </a:r>
          </a:p>
          <a:p>
            <a:r>
              <a:rPr lang="en-US" b="0" i="0" u="none" strike="noStrike" baseline="0" dirty="0" smtClean="0">
                <a:latin typeface="Helvetica" panose="020B0604020202020204" pitchFamily="34" charset="0"/>
              </a:rPr>
              <a:t>ceramic usually is approximately half-way between 0</a:t>
            </a:r>
            <a:r>
              <a:rPr lang="en-US" b="0" i="0" u="none" strike="noStrike" baseline="0" dirty="0" smtClean="0">
                <a:latin typeface="Gulim" panose="020B0600000101010101" pitchFamily="34" charset="-127"/>
              </a:rPr>
              <a:t>°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C and the</a:t>
            </a:r>
            <a:r>
              <a:rPr lang="en-US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en-US" b="0" i="0" u="none" strike="noStrike" baseline="0" dirty="0" smtClean="0">
                <a:latin typeface="Helvetica" panose="020B0604020202020204" pitchFamily="34" charset="0"/>
              </a:rPr>
              <a:t>Curie point.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01" y="2588705"/>
            <a:ext cx="3757167" cy="38964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105" y="2777298"/>
            <a:ext cx="6962601" cy="351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2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403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Piezoelectric Material</vt:lpstr>
      <vt:lpstr>Piezoelectricity</vt:lpstr>
      <vt:lpstr>Piezoelectric behavior</vt:lpstr>
      <vt:lpstr>Piezoelectric sensors and actuators</vt:lpstr>
      <vt:lpstr>Curie Temperature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Piezoelectric Material</dc:title>
  <dc:creator>miramitra</dc:creator>
  <cp:lastModifiedBy>admin</cp:lastModifiedBy>
  <cp:revision>20</cp:revision>
  <dcterms:created xsi:type="dcterms:W3CDTF">2014-08-04T16:21:50Z</dcterms:created>
  <dcterms:modified xsi:type="dcterms:W3CDTF">2014-08-08T21:34:30Z</dcterms:modified>
</cp:coreProperties>
</file>